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9" r:id="rId4"/>
    <p:sldId id="264" r:id="rId5"/>
    <p:sldId id="262" r:id="rId6"/>
    <p:sldId id="263" r:id="rId7"/>
    <p:sldId id="260" r:id="rId8"/>
    <p:sldId id="258" r:id="rId9"/>
    <p:sldId id="26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765" autoAdjust="0"/>
  </p:normalViewPr>
  <p:slideViewPr>
    <p:cSldViewPr>
      <p:cViewPr>
        <p:scale>
          <a:sx n="39" d="100"/>
          <a:sy n="39" d="100"/>
        </p:scale>
        <p:origin x="-202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53536D-A4E7-4872-83EB-6D0A823FC922}" type="datetimeFigureOut">
              <a:rPr lang="en-GB" smtClean="0"/>
              <a:t>03/01/2017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569B1-4F37-40A6-A87D-5C78260294D8}" type="slidenum">
              <a:rPr lang="en-GB" smtClean="0"/>
              <a:t>‹#›</a:t>
            </a:fld>
            <a:endParaRPr lang="en-GB"/>
          </a:p>
        </p:txBody>
      </p:sp>
    </p:spTree>
    <p:extLst>
      <p:ext uri="{BB962C8B-B14F-4D97-AF65-F5344CB8AC3E}">
        <p14:creationId xmlns:p14="http://schemas.microsoft.com/office/powerpoint/2010/main" val="4146538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dirty="0" smtClean="0">
                <a:solidFill>
                  <a:schemeClr val="bg1">
                    <a:lumMod val="50000"/>
                  </a:schemeClr>
                </a:solidFill>
              </a:rPr>
              <a:t>This </a:t>
            </a:r>
            <a:r>
              <a:rPr lang="en-GB" b="0" i="0" u="none" dirty="0" err="1" smtClean="0">
                <a:solidFill>
                  <a:schemeClr val="bg1">
                    <a:lumMod val="50000"/>
                  </a:schemeClr>
                </a:solidFill>
              </a:rPr>
              <a:t>powerpoint</a:t>
            </a:r>
            <a:r>
              <a:rPr lang="en-GB" b="0" i="0" u="none" dirty="0" smtClean="0">
                <a:solidFill>
                  <a:schemeClr val="bg1">
                    <a:lumMod val="50000"/>
                  </a:schemeClr>
                </a:solidFill>
              </a:rPr>
              <a:t> is designed as a classroom introduction to KS1</a:t>
            </a:r>
            <a:r>
              <a:rPr lang="en-GB" b="0" i="0" u="none" baseline="0" dirty="0" smtClean="0">
                <a:solidFill>
                  <a:schemeClr val="bg1">
                    <a:lumMod val="50000"/>
                  </a:schemeClr>
                </a:solidFill>
              </a:rPr>
              <a:t> or 2 </a:t>
            </a:r>
            <a:r>
              <a:rPr lang="en-GB" b="0" i="0" u="none" dirty="0" smtClean="0">
                <a:solidFill>
                  <a:schemeClr val="bg1">
                    <a:lumMod val="50000"/>
                  </a:schemeClr>
                </a:solidFill>
              </a:rPr>
              <a:t>English activities</a:t>
            </a:r>
            <a:r>
              <a:rPr lang="en-GB" b="0" i="0" u="none" baseline="0" dirty="0" smtClean="0">
                <a:solidFill>
                  <a:schemeClr val="bg1">
                    <a:lumMod val="50000"/>
                  </a:schemeClr>
                </a:solidFill>
              </a:rPr>
              <a:t> using paper dolls from the University Library, Cambridge. </a:t>
            </a:r>
          </a:p>
          <a:p>
            <a:endParaRPr lang="en-GB" b="0" i="0" u="none" baseline="0" dirty="0" smtClean="0">
              <a:solidFill>
                <a:schemeClr val="bg1">
                  <a:lumMod val="50000"/>
                </a:schemeClr>
              </a:solidFill>
            </a:endParaRPr>
          </a:p>
          <a:p>
            <a:r>
              <a:rPr lang="en-GB" b="0" i="0" u="none" baseline="0" dirty="0" smtClean="0">
                <a:solidFill>
                  <a:schemeClr val="bg1">
                    <a:lumMod val="50000"/>
                  </a:schemeClr>
                </a:solidFill>
              </a:rPr>
              <a:t>Printable reproductions of the dolls, and suggestions for these follow-up activities can be found in separate documents on the Library website.</a:t>
            </a:r>
          </a:p>
          <a:p>
            <a:endParaRPr lang="en-GB" b="0" i="0" u="none" baseline="0" dirty="0" smtClean="0">
              <a:solidFill>
                <a:schemeClr val="bg1">
                  <a:lumMod val="50000"/>
                </a:schemeClr>
              </a:solidFill>
            </a:endParaRPr>
          </a:p>
          <a:p>
            <a:r>
              <a:rPr lang="en-GB" b="0" i="0" u="none" baseline="0" dirty="0" smtClean="0">
                <a:solidFill>
                  <a:schemeClr val="bg1">
                    <a:lumMod val="50000"/>
                  </a:schemeClr>
                </a:solidFill>
              </a:rPr>
              <a:t>This presentation introduces children to looking closely at primary sources and using evidence to understand the past. It encourages children to ask perceptive questions, think critically and weigh evidence. The key historical questions addressed are:</a:t>
            </a:r>
          </a:p>
          <a:p>
            <a:endParaRPr lang="en-GB" b="0" i="0" u="none" baseline="0" dirty="0" smtClean="0">
              <a:solidFill>
                <a:schemeClr val="bg1">
                  <a:lumMod val="50000"/>
                </a:schemeClr>
              </a:solidFill>
            </a:endParaRPr>
          </a:p>
          <a:p>
            <a:pPr marL="171450" indent="-171450">
              <a:buFont typeface="Arial" panose="020B0604020202020204" pitchFamily="34" charset="0"/>
              <a:buChar char="•"/>
            </a:pPr>
            <a:r>
              <a:rPr lang="en-GB" b="0" i="0" u="none" baseline="0" dirty="0" smtClean="0">
                <a:solidFill>
                  <a:schemeClr val="bg1">
                    <a:lumMod val="50000"/>
                  </a:schemeClr>
                </a:solidFill>
              </a:rPr>
              <a:t>What are these objects?</a:t>
            </a:r>
          </a:p>
          <a:p>
            <a:pPr marL="171450" indent="-171450">
              <a:buFont typeface="Arial" panose="020B0604020202020204" pitchFamily="34" charset="0"/>
              <a:buChar char="•"/>
            </a:pPr>
            <a:r>
              <a:rPr lang="en-GB" b="0" i="0" u="none" baseline="0" dirty="0" smtClean="0">
                <a:solidFill>
                  <a:schemeClr val="bg1">
                    <a:lumMod val="50000"/>
                  </a:schemeClr>
                </a:solidFill>
              </a:rPr>
              <a:t>How old are they?</a:t>
            </a:r>
          </a:p>
          <a:p>
            <a:pPr marL="171450" indent="-171450">
              <a:buFont typeface="Arial" panose="020B0604020202020204" pitchFamily="34" charset="0"/>
              <a:buChar char="•"/>
            </a:pPr>
            <a:r>
              <a:rPr lang="en-GB" b="0" i="0" u="none" baseline="0" dirty="0" smtClean="0">
                <a:solidFill>
                  <a:schemeClr val="bg1">
                    <a:lumMod val="50000"/>
                  </a:schemeClr>
                </a:solidFill>
              </a:rPr>
              <a:t>How were they used?</a:t>
            </a:r>
          </a:p>
          <a:p>
            <a:pPr marL="171450" indent="-171450">
              <a:buFont typeface="Arial" panose="020B0604020202020204" pitchFamily="34" charset="0"/>
              <a:buChar char="•"/>
            </a:pPr>
            <a:r>
              <a:rPr lang="en-GB" b="0" i="0" u="none" baseline="0" dirty="0" smtClean="0">
                <a:solidFill>
                  <a:schemeClr val="bg1">
                    <a:lumMod val="50000"/>
                  </a:schemeClr>
                </a:solidFill>
              </a:rPr>
              <a:t>Where were they made?</a:t>
            </a:r>
          </a:p>
          <a:p>
            <a:pPr marL="171450" indent="-171450">
              <a:buFont typeface="Arial" panose="020B0604020202020204" pitchFamily="34" charset="0"/>
              <a:buChar char="•"/>
            </a:pPr>
            <a:r>
              <a:rPr lang="en-GB" b="0" i="0" u="none" baseline="0" dirty="0" smtClean="0">
                <a:solidFill>
                  <a:schemeClr val="bg1">
                    <a:lumMod val="50000"/>
                  </a:schemeClr>
                </a:solidFill>
              </a:rPr>
              <a:t>Can we use other evidence, from adverts and pictures, to find out more?</a:t>
            </a:r>
          </a:p>
          <a:p>
            <a:pPr marL="171450" indent="-171450">
              <a:buFont typeface="Arial" panose="020B0604020202020204" pitchFamily="34" charset="0"/>
              <a:buChar char="•"/>
            </a:pPr>
            <a:r>
              <a:rPr lang="en-GB" b="0" i="0" u="none" baseline="0" dirty="0" smtClean="0">
                <a:solidFill>
                  <a:schemeClr val="bg1">
                    <a:lumMod val="50000"/>
                  </a:schemeClr>
                </a:solidFill>
              </a:rPr>
              <a:t>What can these toys tell us about how children in the past played?</a:t>
            </a:r>
          </a:p>
          <a:p>
            <a:endParaRPr lang="en-GB" b="0" i="0" u="none" baseline="0" dirty="0" smtClean="0">
              <a:solidFill>
                <a:schemeClr val="bg1">
                  <a:lumMod val="50000"/>
                </a:schemeClr>
              </a:solidFill>
            </a:endParaRPr>
          </a:p>
          <a:p>
            <a:r>
              <a:rPr lang="en-GB" b="0" i="0" u="none" baseline="0" dirty="0" smtClean="0">
                <a:solidFill>
                  <a:schemeClr val="bg1">
                    <a:lumMod val="50000"/>
                  </a:schemeClr>
                </a:solidFill>
              </a:rPr>
              <a:t>As well as being used in conjunction with the suggested English activities, these paper dolls may be useful resources for studying toys through time, or Victorian history.</a:t>
            </a:r>
            <a:endParaRPr lang="en-GB" b="0" i="0" u="none" dirty="0">
              <a:solidFill>
                <a:schemeClr val="bg1">
                  <a:lumMod val="50000"/>
                </a:schemeClr>
              </a:solidFill>
            </a:endParaRPr>
          </a:p>
        </p:txBody>
      </p:sp>
      <p:sp>
        <p:nvSpPr>
          <p:cNvPr id="4" name="Slide Number Placeholder 3"/>
          <p:cNvSpPr>
            <a:spLocks noGrp="1"/>
          </p:cNvSpPr>
          <p:nvPr>
            <p:ph type="sldNum" sz="quarter" idx="10"/>
          </p:nvPr>
        </p:nvSpPr>
        <p:spPr/>
        <p:txBody>
          <a:bodyPr/>
          <a:lstStyle/>
          <a:p>
            <a:fld id="{96E569B1-4F37-40A6-A87D-5C78260294D8}" type="slidenum">
              <a:rPr lang="en-GB" smtClean="0"/>
              <a:t>1</a:t>
            </a:fld>
            <a:endParaRPr lang="en-GB"/>
          </a:p>
        </p:txBody>
      </p:sp>
    </p:spTree>
    <p:extLst>
      <p:ext uri="{BB962C8B-B14F-4D97-AF65-F5344CB8AC3E}">
        <p14:creationId xmlns:p14="http://schemas.microsoft.com/office/powerpoint/2010/main" val="360315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kern="1200" dirty="0" smtClean="0">
                <a:solidFill>
                  <a:schemeClr val="accent6">
                    <a:lumMod val="75000"/>
                  </a:schemeClr>
                </a:solidFill>
                <a:effectLst>
                  <a:outerShdw blurRad="38100" dist="38100" dir="2700000" algn="tl">
                    <a:srgbClr val="000000">
                      <a:alpha val="43137"/>
                    </a:srgbClr>
                  </a:outerShdw>
                </a:effectLst>
                <a:latin typeface="+mn-lt"/>
                <a:ea typeface="+mn-ea"/>
                <a:cs typeface="+mn-cs"/>
              </a:rPr>
              <a:t>What do you see? What</a:t>
            </a:r>
            <a:r>
              <a:rPr lang="en-GB" sz="1200" b="1" kern="1200" baseline="0" dirty="0" smtClean="0">
                <a:solidFill>
                  <a:schemeClr val="accent6">
                    <a:lumMod val="75000"/>
                  </a:schemeClr>
                </a:solidFill>
                <a:effectLst>
                  <a:outerShdw blurRad="38100" dist="38100" dir="2700000" algn="tl">
                    <a:srgbClr val="000000">
                      <a:alpha val="43137"/>
                    </a:srgbClr>
                  </a:outerShdw>
                </a:effectLst>
                <a:latin typeface="+mn-lt"/>
                <a:ea typeface="+mn-ea"/>
                <a:cs typeface="+mn-cs"/>
              </a:rPr>
              <a:t> do you think they are? </a:t>
            </a:r>
          </a:p>
          <a:p>
            <a:endParaRPr lang="en-GB" sz="1200" b="1" kern="1200" baseline="0" dirty="0" smtClean="0">
              <a:solidFill>
                <a:schemeClr val="tx1"/>
              </a:solidFill>
              <a:effectLst>
                <a:outerShdw blurRad="38100" dist="38100" dir="2700000" algn="tl">
                  <a:srgbClr val="000000">
                    <a:alpha val="43137"/>
                  </a:srgbClr>
                </a:outerShdw>
              </a:effectLst>
              <a:latin typeface="+mn-lt"/>
              <a:ea typeface="+mn-ea"/>
              <a:cs typeface="+mn-cs"/>
            </a:endParaRPr>
          </a:p>
          <a:p>
            <a:r>
              <a:rPr lang="en-GB" sz="1200" kern="1200" dirty="0" smtClean="0">
                <a:solidFill>
                  <a:schemeClr val="tx1"/>
                </a:solidFill>
                <a:effectLst/>
                <a:latin typeface="+mn-lt"/>
                <a:ea typeface="+mn-ea"/>
                <a:cs typeface="+mn-cs"/>
              </a:rPr>
              <a:t>These are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paper dolls. They are unusual because they</a:t>
            </a:r>
            <a:r>
              <a:rPr lang="en-GB" sz="1200" kern="1200" baseline="0" dirty="0" smtClean="0">
                <a:solidFill>
                  <a:schemeClr val="tx1"/>
                </a:solidFill>
                <a:effectLst/>
                <a:latin typeface="+mn-lt"/>
                <a:ea typeface="+mn-ea"/>
                <a:cs typeface="+mn-cs"/>
              </a:rPr>
              <a:t> have one head which is moved between the different costumes. Usually paper dolls have a body and different clothes to put on top. On these paper dolls there is a little paper pocket on the back of each costume so that the neck can slot into place.</a:t>
            </a:r>
          </a:p>
          <a:p>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What do you think they are made of? </a:t>
            </a:r>
          </a:p>
          <a:p>
            <a:endParaRPr lang="en-GB" sz="1200" kern="1200" dirty="0" smtClean="0">
              <a:solidFill>
                <a:schemeClr val="tx1"/>
              </a:solidFill>
              <a:effectLst/>
              <a:latin typeface="+mn-lt"/>
              <a:ea typeface="+mn-ea"/>
              <a:cs typeface="+mn-cs"/>
            </a:endParaRPr>
          </a:p>
          <a:p>
            <a:r>
              <a:rPr lang="en-GB" dirty="0" smtClean="0"/>
              <a:t>They</a:t>
            </a:r>
            <a:r>
              <a:rPr lang="en-GB" baseline="0" dirty="0" smtClean="0"/>
              <a:t> are made of thick paper, and were printed on a machine, but coloured in by hand. </a:t>
            </a:r>
          </a:p>
          <a:p>
            <a:endParaRPr lang="en-GB" baseline="0" dirty="0" smtClean="0"/>
          </a:p>
          <a:p>
            <a:r>
              <a:rPr lang="en-GB" sz="1200" b="1" kern="1200" baseline="0" dirty="0" smtClean="0">
                <a:solidFill>
                  <a:schemeClr val="tx1"/>
                </a:solidFill>
                <a:effectLst/>
                <a:latin typeface="+mn-lt"/>
                <a:ea typeface="+mn-ea"/>
                <a:cs typeface="+mn-cs"/>
              </a:rPr>
              <a:t>How old do you think they might be?</a:t>
            </a:r>
            <a:endParaRPr lang="en-GB" b="1" baseline="0" dirty="0" smtClean="0"/>
          </a:p>
          <a:p>
            <a:endParaRPr lang="en-GB" baseline="0" dirty="0" smtClean="0"/>
          </a:p>
          <a:p>
            <a:r>
              <a:rPr lang="en-GB" baseline="0" dirty="0" smtClean="0"/>
              <a:t>The colours are still bright and paper is fragile, but they don’t look like they have been used too much. The clothes are old fashioned.</a:t>
            </a:r>
          </a:p>
          <a:p>
            <a:endParaRPr lang="en-GB" baseline="0" dirty="0" smtClean="0"/>
          </a:p>
          <a:p>
            <a:r>
              <a:rPr lang="en-GB" b="1" baseline="0" dirty="0" smtClean="0"/>
              <a:t>Do children still play with paper dolls today? </a:t>
            </a:r>
          </a:p>
          <a:p>
            <a:endParaRPr lang="en-GB" dirty="0"/>
          </a:p>
        </p:txBody>
      </p:sp>
      <p:sp>
        <p:nvSpPr>
          <p:cNvPr id="4" name="Slide Number Placeholder 3"/>
          <p:cNvSpPr>
            <a:spLocks noGrp="1"/>
          </p:cNvSpPr>
          <p:nvPr>
            <p:ph type="sldNum" sz="quarter" idx="10"/>
          </p:nvPr>
        </p:nvSpPr>
        <p:spPr/>
        <p:txBody>
          <a:bodyPr/>
          <a:lstStyle/>
          <a:p>
            <a:fld id="{96E569B1-4F37-40A6-A87D-5C78260294D8}" type="slidenum">
              <a:rPr lang="en-GB" smtClean="0"/>
              <a:t>2</a:t>
            </a:fld>
            <a:endParaRPr lang="en-GB"/>
          </a:p>
        </p:txBody>
      </p:sp>
    </p:spTree>
    <p:extLst>
      <p:ext uri="{BB962C8B-B14F-4D97-AF65-F5344CB8AC3E}">
        <p14:creationId xmlns:p14="http://schemas.microsoft.com/office/powerpoint/2010/main" val="70130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whole set of the paper dolls.</a:t>
            </a:r>
            <a:r>
              <a:rPr lang="en-GB" baseline="0" dirty="0" smtClean="0"/>
              <a:t> </a:t>
            </a:r>
            <a:r>
              <a:rPr lang="en-GB" sz="1200" kern="1200" dirty="0" smtClean="0">
                <a:solidFill>
                  <a:schemeClr val="tx1"/>
                </a:solidFill>
                <a:effectLst/>
                <a:latin typeface="+mn-lt"/>
                <a:ea typeface="+mn-ea"/>
                <a:cs typeface="+mn-cs"/>
              </a:rPr>
              <a:t>They were sold in a paper pocket with a miniature storybook.</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story is called ‘Lauretta, the little Savoyard.’ Savoyard means someone from Savoy, which is a place between France, Italy and Switzerland.</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little storybooks told the story of a character who left their families, went through difficult experiences and finally found their parents again.</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different costumes show the different jobs Lauretta had on her journey. Can you find her as a goatherd? And as a dancer with a tambourine? </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Looking at these paper dolls, do you get any more clues about how old they might be?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We have to be detectives when we are investigating old objects, and look very carefully for clues and evidence.</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We could think about what they are made of. If they were made of plastic, we would know that they were not more than 150 years old.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But these dolls are made of paper, which has been around for hundreds of years, and so has mechanical printing.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We could look closely at the clothes the people are wearing, and compare them with clothes people wore in the past…</a:t>
            </a: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6E569B1-4F37-40A6-A87D-5C78260294D8}" type="slidenum">
              <a:rPr lang="en-GB" smtClean="0"/>
              <a:t>3</a:t>
            </a:fld>
            <a:endParaRPr lang="en-GB"/>
          </a:p>
        </p:txBody>
      </p:sp>
    </p:spTree>
    <p:extLst>
      <p:ext uri="{BB962C8B-B14F-4D97-AF65-F5344CB8AC3E}">
        <p14:creationId xmlns:p14="http://schemas.microsoft.com/office/powerpoint/2010/main" val="52407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Which of these costumes</a:t>
            </a:r>
            <a:r>
              <a:rPr lang="en-GB" b="1" baseline="0" dirty="0" smtClean="0"/>
              <a:t> looks most like the blue dress here? </a:t>
            </a:r>
            <a:endParaRPr lang="en-GB" b="1" baseline="0" dirty="0" smtClean="0"/>
          </a:p>
          <a:p>
            <a:endParaRPr lang="en-GB" b="1" baseline="0" dirty="0" smtClean="0"/>
          </a:p>
          <a:p>
            <a:r>
              <a:rPr lang="en-GB" b="1" baseline="0" dirty="0" smtClean="0"/>
              <a:t>Look </a:t>
            </a:r>
            <a:r>
              <a:rPr lang="en-GB" b="1" baseline="0" dirty="0" smtClean="0"/>
              <a:t>at the shape of the dress. How long is it? Where is the waistline? What </a:t>
            </a:r>
            <a:r>
              <a:rPr lang="en-GB" b="1" baseline="0" dirty="0" smtClean="0"/>
              <a:t>shape </a:t>
            </a:r>
            <a:r>
              <a:rPr lang="en-GB" b="1" baseline="0" dirty="0" smtClean="0"/>
              <a:t>are the sleeves?</a:t>
            </a:r>
          </a:p>
          <a:p>
            <a:endParaRPr lang="en-GB" baseline="0" dirty="0" smtClean="0"/>
          </a:p>
          <a:p>
            <a:r>
              <a:rPr lang="en-GB" baseline="0" dirty="0" smtClean="0"/>
              <a:t>It looks most like the first dress, from 1805. </a:t>
            </a:r>
            <a:endParaRPr lang="en-GB" baseline="0" dirty="0" smtClean="0"/>
          </a:p>
          <a:p>
            <a:endParaRPr lang="en-GB" baseline="0" dirty="0" smtClean="0"/>
          </a:p>
          <a:p>
            <a:r>
              <a:rPr lang="en-GB" b="1" baseline="0" dirty="0" smtClean="0"/>
              <a:t>But </a:t>
            </a:r>
            <a:r>
              <a:rPr lang="en-GB" b="1" baseline="0" dirty="0" smtClean="0"/>
              <a:t>is there a problem with using the clothes as evidence for a date?</a:t>
            </a:r>
          </a:p>
          <a:p>
            <a:endParaRPr lang="en-GB" baseline="0" dirty="0" smtClean="0"/>
          </a:p>
          <a:p>
            <a:r>
              <a:rPr lang="en-GB" baseline="0" dirty="0" smtClean="0"/>
              <a:t>What if the story was set in the past –today, you might read a story about a child living in Victorian times. </a:t>
            </a:r>
          </a:p>
          <a:p>
            <a:endParaRPr lang="en-GB" baseline="0" dirty="0" smtClean="0"/>
          </a:p>
          <a:p>
            <a:r>
              <a:rPr lang="en-GB" b="1" baseline="0" dirty="0" smtClean="0"/>
              <a:t>Where else could we look for evidence of a date?</a:t>
            </a:r>
          </a:p>
          <a:p>
            <a:endParaRPr lang="en-GB" baseline="0" dirty="0" smtClean="0"/>
          </a:p>
          <a:p>
            <a:r>
              <a:rPr lang="en-GB" baseline="0" dirty="0" smtClean="0"/>
              <a:t>Line drawings © Pauline Thomas, www.fashion-era.com</a:t>
            </a: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96E569B1-4F37-40A6-A87D-5C78260294D8}" type="slidenum">
              <a:rPr lang="en-GB" smtClean="0"/>
              <a:t>4</a:t>
            </a:fld>
            <a:endParaRPr lang="en-GB"/>
          </a:p>
        </p:txBody>
      </p:sp>
    </p:spTree>
    <p:extLst>
      <p:ext uri="{BB962C8B-B14F-4D97-AF65-F5344CB8AC3E}">
        <p14:creationId xmlns:p14="http://schemas.microsoft.com/office/powerpoint/2010/main" val="295201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easier way</a:t>
            </a:r>
            <a:r>
              <a:rPr lang="en-GB" baseline="0" dirty="0" smtClean="0"/>
              <a:t> to find a date is to look carefully to see if one is written on the toy.</a:t>
            </a:r>
          </a:p>
          <a:p>
            <a:endParaRPr lang="en-GB" baseline="0" dirty="0" smtClean="0"/>
          </a:p>
          <a:p>
            <a:r>
              <a:rPr lang="en-GB" dirty="0" smtClean="0"/>
              <a:t>Most</a:t>
            </a:r>
            <a:r>
              <a:rPr lang="en-GB" baseline="0" dirty="0" smtClean="0"/>
              <a:t> toys don’t have a date on them, but b</a:t>
            </a:r>
            <a:r>
              <a:rPr lang="en-GB" dirty="0" smtClean="0"/>
              <a:t>ooks almost always have a date printed</a:t>
            </a:r>
            <a:r>
              <a:rPr lang="en-GB" baseline="0" dirty="0" smtClean="0"/>
              <a:t> in the front </a:t>
            </a:r>
            <a:r>
              <a:rPr lang="en-GB" dirty="0" smtClean="0"/>
              <a:t>to show when they were made. Luckily, our paper dolls come with a mini book.</a:t>
            </a:r>
          </a:p>
          <a:p>
            <a:endParaRPr lang="en-GB" dirty="0" smtClean="0"/>
          </a:p>
          <a:p>
            <a:r>
              <a:rPr lang="en-GB" b="1" dirty="0" smtClean="0"/>
              <a:t>Can you see when this book was published? </a:t>
            </a:r>
          </a:p>
          <a:p>
            <a:endParaRPr lang="en-GB" dirty="0" smtClean="0"/>
          </a:p>
          <a:p>
            <a:r>
              <a:rPr lang="en-GB" dirty="0" smtClean="0"/>
              <a:t>1813.</a:t>
            </a:r>
            <a:r>
              <a:rPr lang="en-GB" baseline="0" dirty="0" smtClean="0"/>
              <a:t> </a:t>
            </a:r>
            <a:r>
              <a:rPr lang="en-GB" b="1" baseline="0" dirty="0" smtClean="0"/>
              <a:t>How many years ago was that?</a:t>
            </a:r>
          </a:p>
          <a:p>
            <a:endParaRPr lang="en-GB" baseline="0" dirty="0" smtClean="0"/>
          </a:p>
          <a:p>
            <a:r>
              <a:rPr lang="en-GB" baseline="0" dirty="0" smtClean="0"/>
              <a:t>So these paper dolls are over 200 years old. </a:t>
            </a:r>
            <a:r>
              <a:rPr lang="en-GB" b="1" baseline="0" dirty="0" smtClean="0"/>
              <a:t>Is that older than you guessed? </a:t>
            </a:r>
          </a:p>
          <a:p>
            <a:endParaRPr lang="en-GB" baseline="0" dirty="0" smtClean="0"/>
          </a:p>
          <a:p>
            <a:r>
              <a:rPr lang="en-GB" baseline="0" dirty="0" smtClean="0"/>
              <a:t>They still look bright and quite new – because they have been cared for in the University Library in Cambridge. They were probably not played with very much or maybe not at all, before they came into the Library’s collection.</a:t>
            </a:r>
          </a:p>
          <a:p>
            <a:endParaRPr lang="en-GB" baseline="0" dirty="0" smtClean="0"/>
          </a:p>
          <a:p>
            <a:r>
              <a:rPr lang="en-GB" sz="1200" b="0" i="0" kern="1200" dirty="0" smtClean="0">
                <a:solidFill>
                  <a:schemeClr val="tx1"/>
                </a:solidFill>
                <a:effectLst/>
                <a:latin typeface="+mn-lt"/>
                <a:ea typeface="+mn-ea"/>
                <a:cs typeface="+mn-cs"/>
              </a:rPr>
              <a:t>If we want to find out more about old toys, one way is to look at the toys themselves. But often toys</a:t>
            </a:r>
            <a:r>
              <a:rPr lang="en-GB" sz="1200" b="0" i="0" kern="1200" baseline="0" dirty="0" smtClean="0">
                <a:solidFill>
                  <a:schemeClr val="tx1"/>
                </a:solidFill>
                <a:effectLst/>
                <a:latin typeface="+mn-lt"/>
                <a:ea typeface="+mn-ea"/>
                <a:cs typeface="+mn-cs"/>
              </a:rPr>
              <a:t> get played with a lot and they get damaged and thrown away. </a:t>
            </a:r>
            <a:endParaRPr lang="en-GB" sz="1200" b="0" i="0" kern="1200" baseline="0" dirty="0" smtClean="0">
              <a:solidFill>
                <a:schemeClr val="tx1"/>
              </a:solidFill>
              <a:effectLst/>
              <a:latin typeface="+mn-lt"/>
              <a:ea typeface="+mn-ea"/>
              <a:cs typeface="+mn-cs"/>
            </a:endParaRPr>
          </a:p>
          <a:p>
            <a:endParaRPr lang="en-GB" sz="1200" b="0" i="0" kern="1200" baseline="0" dirty="0" smtClean="0">
              <a:solidFill>
                <a:schemeClr val="tx1"/>
              </a:solidFill>
              <a:effectLst/>
              <a:latin typeface="+mn-lt"/>
              <a:ea typeface="+mn-ea"/>
              <a:cs typeface="+mn-cs"/>
            </a:endParaRPr>
          </a:p>
          <a:p>
            <a:r>
              <a:rPr lang="en-GB" sz="1200" b="1" i="0" kern="1200" baseline="0" dirty="0" smtClean="0">
                <a:solidFill>
                  <a:schemeClr val="tx1"/>
                </a:solidFill>
                <a:effectLst/>
                <a:latin typeface="+mn-lt"/>
                <a:ea typeface="+mn-ea"/>
                <a:cs typeface="+mn-cs"/>
              </a:rPr>
              <a:t>Do </a:t>
            </a:r>
            <a:r>
              <a:rPr lang="en-GB" sz="1200" b="1" i="0" kern="1200" baseline="0" dirty="0" smtClean="0">
                <a:solidFill>
                  <a:schemeClr val="tx1"/>
                </a:solidFill>
                <a:effectLst/>
                <a:latin typeface="+mn-lt"/>
                <a:ea typeface="+mn-ea"/>
                <a:cs typeface="+mn-cs"/>
              </a:rPr>
              <a:t>you have any toys that belonged to your grandparents? Do you have any toys that are over 200 years old?</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As well as looking at old toys, we can </a:t>
            </a:r>
            <a:r>
              <a:rPr lang="en-GB" sz="1200" b="0" i="0" kern="1200" dirty="0" smtClean="0">
                <a:solidFill>
                  <a:schemeClr val="tx1"/>
                </a:solidFill>
                <a:effectLst/>
                <a:latin typeface="+mn-lt"/>
                <a:ea typeface="+mn-ea"/>
                <a:cs typeface="+mn-cs"/>
              </a:rPr>
              <a:t>learn</a:t>
            </a:r>
            <a:r>
              <a:rPr lang="en-GB" sz="1200" b="0" i="0" kern="1200" baseline="0" dirty="0" smtClean="0">
                <a:solidFill>
                  <a:schemeClr val="tx1"/>
                </a:solidFill>
                <a:effectLst/>
                <a:latin typeface="+mn-lt"/>
                <a:ea typeface="+mn-ea"/>
                <a:cs typeface="+mn-cs"/>
              </a:rPr>
              <a:t> more about the places that made them. </a:t>
            </a:r>
            <a:r>
              <a:rPr lang="en-GB" sz="1200" b="1" i="0" kern="1200" baseline="0" dirty="0" smtClean="0">
                <a:solidFill>
                  <a:schemeClr val="tx1"/>
                </a:solidFill>
                <a:effectLst/>
                <a:latin typeface="+mn-lt"/>
                <a:ea typeface="+mn-ea"/>
                <a:cs typeface="+mn-cs"/>
              </a:rPr>
              <a:t>How could we do that? </a:t>
            </a:r>
            <a:endParaRPr lang="en-GB" b="1" baseline="0" dirty="0" smtClean="0"/>
          </a:p>
          <a:p>
            <a:endParaRPr lang="en-GB" baseline="0" dirty="0" smtClean="0"/>
          </a:p>
          <a:p>
            <a:r>
              <a:rPr lang="en-GB" b="1" baseline="0" dirty="0" smtClean="0"/>
              <a:t>Looking carefully at this book, can you see where the dolls and books were printed? </a:t>
            </a:r>
          </a:p>
          <a:p>
            <a:endParaRPr lang="en-GB" baseline="0" dirty="0" smtClean="0"/>
          </a:p>
          <a:p>
            <a:r>
              <a:rPr lang="en-GB" baseline="0" dirty="0" smtClean="0"/>
              <a:t>In London, at the ‘Temple of Fancy, and Juvenile Museum, Rathbone Place.’</a:t>
            </a:r>
          </a:p>
          <a:p>
            <a:endParaRPr lang="en-GB" baseline="0" dirty="0" smtClean="0"/>
          </a:p>
          <a:p>
            <a:r>
              <a:rPr lang="en-GB" b="1" baseline="0" dirty="0" smtClean="0"/>
              <a:t>How could we find out more about this mysterious-sounding place?</a:t>
            </a:r>
            <a:endParaRPr lang="en-GB" b="1" dirty="0"/>
          </a:p>
        </p:txBody>
      </p:sp>
      <p:sp>
        <p:nvSpPr>
          <p:cNvPr id="4" name="Slide Number Placeholder 3"/>
          <p:cNvSpPr>
            <a:spLocks noGrp="1"/>
          </p:cNvSpPr>
          <p:nvPr>
            <p:ph type="sldNum" sz="quarter" idx="10"/>
          </p:nvPr>
        </p:nvSpPr>
        <p:spPr/>
        <p:txBody>
          <a:bodyPr/>
          <a:lstStyle/>
          <a:p>
            <a:fld id="{96E569B1-4F37-40A6-A87D-5C78260294D8}" type="slidenum">
              <a:rPr lang="en-GB" smtClean="0"/>
              <a:t>5</a:t>
            </a:fld>
            <a:endParaRPr lang="en-GB"/>
          </a:p>
        </p:txBody>
      </p:sp>
    </p:spTree>
    <p:extLst>
      <p:ext uri="{BB962C8B-B14F-4D97-AF65-F5344CB8AC3E}">
        <p14:creationId xmlns:p14="http://schemas.microsoft.com/office/powerpoint/2010/main" val="168313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dirty="0" smtClean="0">
                <a:solidFill>
                  <a:schemeClr val="tx1"/>
                </a:solidFill>
                <a:effectLst/>
                <a:latin typeface="+mn-lt"/>
                <a:ea typeface="+mn-ea"/>
                <a:cs typeface="+mn-cs"/>
              </a:rPr>
              <a:t>Another book from 1817 has a list of lots of different shops. It’s like a Yellow Pages.</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We can find t</a:t>
            </a:r>
            <a:r>
              <a:rPr lang="en-GB" sz="1200" b="0" i="0" kern="1200" dirty="0" smtClean="0">
                <a:solidFill>
                  <a:schemeClr val="tx1"/>
                </a:solidFill>
                <a:effectLst/>
                <a:latin typeface="+mn-lt"/>
                <a:ea typeface="+mn-ea"/>
                <a:cs typeface="+mn-cs"/>
              </a:rPr>
              <a:t>his advert</a:t>
            </a:r>
            <a:r>
              <a:rPr lang="en-GB" sz="1200" b="0" i="0" kern="1200" baseline="0" dirty="0" smtClean="0">
                <a:solidFill>
                  <a:schemeClr val="tx1"/>
                </a:solidFill>
                <a:effectLst/>
                <a:latin typeface="+mn-lt"/>
                <a:ea typeface="+mn-ea"/>
                <a:cs typeface="+mn-cs"/>
              </a:rPr>
              <a:t> from the ‘Temple of Fancy’, where the paper dolls were made – </a:t>
            </a:r>
            <a:r>
              <a:rPr lang="en-GB" sz="1200" b="1" i="0" kern="1200" baseline="0" dirty="0" smtClean="0">
                <a:solidFill>
                  <a:schemeClr val="tx1"/>
                </a:solidFill>
                <a:effectLst/>
                <a:latin typeface="+mn-lt"/>
                <a:ea typeface="+mn-ea"/>
                <a:cs typeface="+mn-cs"/>
              </a:rPr>
              <a:t>can you see what they call the dolls? </a:t>
            </a:r>
            <a:endParaRPr lang="en-GB" sz="1200" b="1" i="0" kern="1200" baseline="0" dirty="0" smtClean="0">
              <a:solidFill>
                <a:schemeClr val="tx1"/>
              </a:solidFill>
              <a:effectLst/>
              <a:latin typeface="+mn-lt"/>
              <a:ea typeface="+mn-ea"/>
              <a:cs typeface="+mn-cs"/>
            </a:endParaRPr>
          </a:p>
          <a:p>
            <a:endParaRPr lang="en-GB" sz="1200" b="1"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Curious little books with figures that dress and undress’.)</a:t>
            </a:r>
          </a:p>
          <a:p>
            <a:endParaRPr lang="en-GB" sz="1200" b="0" i="0" kern="1200" baseline="0" dirty="0" smtClean="0">
              <a:solidFill>
                <a:schemeClr val="tx1"/>
              </a:solidFill>
              <a:effectLst/>
              <a:latin typeface="+mn-lt"/>
              <a:ea typeface="+mn-ea"/>
              <a:cs typeface="+mn-cs"/>
            </a:endParaRPr>
          </a:p>
          <a:p>
            <a:r>
              <a:rPr lang="en-GB" sz="1200" b="1" i="0" kern="1200" baseline="0" dirty="0" smtClean="0">
                <a:solidFill>
                  <a:schemeClr val="tx1"/>
                </a:solidFill>
                <a:effectLst/>
                <a:latin typeface="+mn-lt"/>
                <a:ea typeface="+mn-ea"/>
                <a:cs typeface="+mn-cs"/>
              </a:rPr>
              <a:t>Can you find three other things that they sell?</a:t>
            </a:r>
          </a:p>
          <a:p>
            <a:endParaRPr lang="en-GB" sz="1200" b="1" i="0" kern="1200" baseline="0" dirty="0" smtClean="0">
              <a:solidFill>
                <a:schemeClr val="tx1"/>
              </a:solidFill>
              <a:effectLst/>
              <a:latin typeface="+mn-lt"/>
              <a:ea typeface="+mn-ea"/>
              <a:cs typeface="+mn-cs"/>
            </a:endParaRPr>
          </a:p>
          <a:p>
            <a:r>
              <a:rPr lang="en-GB" sz="1200" b="1" i="0" kern="1200" baseline="0" dirty="0" smtClean="0">
                <a:solidFill>
                  <a:schemeClr val="tx1"/>
                </a:solidFill>
                <a:effectLst/>
                <a:latin typeface="+mn-lt"/>
                <a:ea typeface="+mn-ea"/>
                <a:cs typeface="+mn-cs"/>
              </a:rPr>
              <a:t>Are these the sort of things you would like to be given as a present</a:t>
            </a:r>
            <a:r>
              <a:rPr lang="en-GB" sz="1200" b="1" i="0" kern="1200" baseline="0" dirty="0" smtClean="0">
                <a:solidFill>
                  <a:schemeClr val="tx1"/>
                </a:solidFill>
                <a:effectLst/>
                <a:latin typeface="+mn-lt"/>
                <a:ea typeface="+mn-ea"/>
                <a:cs typeface="+mn-cs"/>
              </a:rPr>
              <a:t>? </a:t>
            </a:r>
          </a:p>
          <a:p>
            <a:endParaRPr lang="en-GB" sz="1200" b="1" i="0" kern="1200" baseline="0" dirty="0" smtClean="0">
              <a:solidFill>
                <a:schemeClr val="tx1"/>
              </a:solidFill>
              <a:effectLst/>
              <a:latin typeface="+mn-lt"/>
              <a:ea typeface="+mn-ea"/>
              <a:cs typeface="+mn-cs"/>
            </a:endParaRPr>
          </a:p>
          <a:p>
            <a:r>
              <a:rPr lang="en-GB" sz="1200" b="1" i="0" kern="1200" baseline="0" dirty="0" smtClean="0">
                <a:solidFill>
                  <a:schemeClr val="tx1"/>
                </a:solidFill>
                <a:effectLst/>
                <a:latin typeface="+mn-lt"/>
                <a:ea typeface="+mn-ea"/>
                <a:cs typeface="+mn-cs"/>
              </a:rPr>
              <a:t>What are your favourite toys? Could they have existed 200 years ago?</a:t>
            </a:r>
            <a:endParaRPr lang="en-GB" sz="1200" b="1"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From: The Repository of Arts, Literature, Fashions, Manufactures, &amp;c, Volume 3, Ackermann, 1817. Digitised by Google.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E569B1-4F37-40A6-A87D-5C78260294D8}" type="slidenum">
              <a:rPr lang="en-GB" smtClean="0"/>
              <a:t>6</a:t>
            </a:fld>
            <a:endParaRPr lang="en-GB"/>
          </a:p>
        </p:txBody>
      </p:sp>
    </p:spTree>
    <p:extLst>
      <p:ext uri="{BB962C8B-B14F-4D97-AF65-F5344CB8AC3E}">
        <p14:creationId xmlns:p14="http://schemas.microsoft.com/office/powerpoint/2010/main" val="72640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look at another of the paper dolls.</a:t>
            </a:r>
          </a:p>
          <a:p>
            <a:endParaRPr lang="en-GB" dirty="0" smtClean="0"/>
          </a:p>
          <a:p>
            <a:r>
              <a:rPr lang="en-GB" dirty="0" smtClean="0"/>
              <a:t>This is the story of Little</a:t>
            </a:r>
            <a:r>
              <a:rPr lang="en-GB" baseline="0" dirty="0" smtClean="0"/>
              <a:t> Henry.</a:t>
            </a:r>
          </a:p>
          <a:p>
            <a:endParaRPr lang="en-GB" baseline="0" dirty="0" smtClean="0"/>
          </a:p>
          <a:p>
            <a:r>
              <a:rPr lang="en-GB" b="1" baseline="0" dirty="0" smtClean="0"/>
              <a:t>Looking at the costumes he wears, what jobs do you think Henry does in his story? </a:t>
            </a:r>
            <a:r>
              <a:rPr lang="en-GB" baseline="0" dirty="0" smtClean="0"/>
              <a:t>He has quite an adventure.</a:t>
            </a:r>
          </a:p>
          <a:p>
            <a:endParaRPr lang="en-GB" baseline="0" dirty="0" smtClean="0"/>
          </a:p>
          <a:p>
            <a:r>
              <a:rPr lang="en-GB" b="1" baseline="0" dirty="0" smtClean="0"/>
              <a:t>How do you think children in the past played with these paper toys?</a:t>
            </a:r>
            <a:endParaRPr lang="en-GB" b="1" dirty="0"/>
          </a:p>
        </p:txBody>
      </p:sp>
      <p:sp>
        <p:nvSpPr>
          <p:cNvPr id="4" name="Slide Number Placeholder 3"/>
          <p:cNvSpPr>
            <a:spLocks noGrp="1"/>
          </p:cNvSpPr>
          <p:nvPr>
            <p:ph type="sldNum" sz="quarter" idx="10"/>
          </p:nvPr>
        </p:nvSpPr>
        <p:spPr/>
        <p:txBody>
          <a:bodyPr/>
          <a:lstStyle/>
          <a:p>
            <a:fld id="{96E569B1-4F37-40A6-A87D-5C78260294D8}" type="slidenum">
              <a:rPr lang="en-GB" smtClean="0"/>
              <a:t>7</a:t>
            </a:fld>
            <a:endParaRPr lang="en-GB"/>
          </a:p>
        </p:txBody>
      </p:sp>
    </p:spTree>
    <p:extLst>
      <p:ext uri="{BB962C8B-B14F-4D97-AF65-F5344CB8AC3E}">
        <p14:creationId xmlns:p14="http://schemas.microsoft.com/office/powerpoint/2010/main" val="3559063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Remember</a:t>
            </a:r>
            <a:r>
              <a:rPr lang="en-GB" baseline="0" dirty="0" smtClean="0"/>
              <a:t> that each set of dolls came with a book.</a:t>
            </a:r>
          </a:p>
          <a:p>
            <a:endParaRPr lang="en-GB" baseline="0" dirty="0" smtClean="0"/>
          </a:p>
          <a:p>
            <a:r>
              <a:rPr lang="en-GB" baseline="0" dirty="0" smtClean="0"/>
              <a:t>Maybe children would read the story and swap the heads over each time the main character changed their role.</a:t>
            </a:r>
          </a:p>
          <a:p>
            <a:endParaRPr lang="en-GB" baseline="0" dirty="0" smtClean="0"/>
          </a:p>
          <a:p>
            <a:r>
              <a:rPr lang="en-GB" baseline="0" dirty="0" smtClean="0"/>
              <a:t>Maybe a grown up read to them while they played with the paper dolls.</a:t>
            </a:r>
          </a:p>
          <a:p>
            <a:endParaRPr lang="en-GB" baseline="0" dirty="0" smtClean="0"/>
          </a:p>
          <a:p>
            <a:r>
              <a:rPr lang="en-GB" baseline="0" dirty="0" smtClean="0"/>
              <a:t>Maybe they ignored the book and made up their own stories with the dolls.</a:t>
            </a:r>
          </a:p>
          <a:p>
            <a:endParaRPr lang="en-GB" baseline="0" dirty="0" smtClean="0"/>
          </a:p>
          <a:p>
            <a:r>
              <a:rPr lang="en-GB" b="1" baseline="0" dirty="0" smtClean="0"/>
              <a:t>Which would you do?</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96E569B1-4F37-40A6-A87D-5C78260294D8}" type="slidenum">
              <a:rPr lang="en-GB" smtClean="0"/>
              <a:t>8</a:t>
            </a:fld>
            <a:endParaRPr lang="en-GB"/>
          </a:p>
        </p:txBody>
      </p:sp>
    </p:spTree>
    <p:extLst>
      <p:ext uri="{BB962C8B-B14F-4D97-AF65-F5344CB8AC3E}">
        <p14:creationId xmlns:p14="http://schemas.microsoft.com/office/powerpoint/2010/main" val="264193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heads of the boys and girls in the three sets here look very similar. They all have short hair.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Maybe children who owned more than one set of dolls would mix up the sets, swap the heads around and make up their own stories.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Now we are going to look more closely at some copies of these toys and think more about the stories they could tell</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800" i="1" baseline="0" dirty="0" smtClean="0"/>
              <a:t>Move to classroom activities with print-outs of the dolls.</a:t>
            </a:r>
            <a:endParaRPr lang="en-GB" sz="800" i="1" dirty="0" smtClean="0"/>
          </a:p>
          <a:p>
            <a:endParaRPr lang="en-GB" dirty="0"/>
          </a:p>
        </p:txBody>
      </p:sp>
      <p:sp>
        <p:nvSpPr>
          <p:cNvPr id="4" name="Slide Number Placeholder 3"/>
          <p:cNvSpPr>
            <a:spLocks noGrp="1"/>
          </p:cNvSpPr>
          <p:nvPr>
            <p:ph type="sldNum" sz="quarter" idx="10"/>
          </p:nvPr>
        </p:nvSpPr>
        <p:spPr/>
        <p:txBody>
          <a:bodyPr/>
          <a:lstStyle/>
          <a:p>
            <a:fld id="{96E569B1-4F37-40A6-A87D-5C78260294D8}" type="slidenum">
              <a:rPr lang="en-GB" smtClean="0"/>
              <a:t>9</a:t>
            </a:fld>
            <a:endParaRPr lang="en-GB"/>
          </a:p>
        </p:txBody>
      </p:sp>
    </p:spTree>
    <p:extLst>
      <p:ext uri="{BB962C8B-B14F-4D97-AF65-F5344CB8AC3E}">
        <p14:creationId xmlns:p14="http://schemas.microsoft.com/office/powerpoint/2010/main" val="399366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AF78232-FCFA-4732-BDBD-1E42CE9BEC8B}" type="datetimeFigureOut">
              <a:rPr lang="en-GB" smtClean="0"/>
              <a:t>03/01/2017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34989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F78232-FCFA-4732-BDBD-1E42CE9BEC8B}" type="datetimeFigureOut">
              <a:rPr lang="en-GB" smtClean="0"/>
              <a:t>03/01/2017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736536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F78232-FCFA-4732-BDBD-1E42CE9BEC8B}" type="datetimeFigureOut">
              <a:rPr lang="en-GB" smtClean="0"/>
              <a:t>03/01/2017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326076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F78232-FCFA-4732-BDBD-1E42CE9BEC8B}" type="datetimeFigureOut">
              <a:rPr lang="en-GB" smtClean="0"/>
              <a:t>03/01/2017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54690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F78232-FCFA-4732-BDBD-1E42CE9BEC8B}" type="datetimeFigureOut">
              <a:rPr lang="en-GB" smtClean="0"/>
              <a:t>03/01/2017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223539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AF78232-FCFA-4732-BDBD-1E42CE9BEC8B}" type="datetimeFigureOut">
              <a:rPr lang="en-GB" smtClean="0"/>
              <a:t>03/01/2017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143940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AF78232-FCFA-4732-BDBD-1E42CE9BEC8B}" type="datetimeFigureOut">
              <a:rPr lang="en-GB" smtClean="0"/>
              <a:t>03/01/2017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276487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F78232-FCFA-4732-BDBD-1E42CE9BEC8B}" type="datetimeFigureOut">
              <a:rPr lang="en-GB" smtClean="0"/>
              <a:t>03/01/2017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68288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78232-FCFA-4732-BDBD-1E42CE9BEC8B}" type="datetimeFigureOut">
              <a:rPr lang="en-GB" smtClean="0"/>
              <a:t>03/01/2017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90405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78232-FCFA-4732-BDBD-1E42CE9BEC8B}" type="datetimeFigureOut">
              <a:rPr lang="en-GB" smtClean="0"/>
              <a:t>03/01/2017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36504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78232-FCFA-4732-BDBD-1E42CE9BEC8B}" type="datetimeFigureOut">
              <a:rPr lang="en-GB" smtClean="0"/>
              <a:t>03/01/2017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0A1AD-9F81-4754-94E5-BE29F443138E}" type="slidenum">
              <a:rPr lang="en-GB" smtClean="0"/>
              <a:t>‹#›</a:t>
            </a:fld>
            <a:endParaRPr lang="en-GB"/>
          </a:p>
        </p:txBody>
      </p:sp>
    </p:spTree>
    <p:extLst>
      <p:ext uri="{BB962C8B-B14F-4D97-AF65-F5344CB8AC3E}">
        <p14:creationId xmlns:p14="http://schemas.microsoft.com/office/powerpoint/2010/main" val="1447123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78232-FCFA-4732-BDBD-1E42CE9BEC8B}" type="datetimeFigureOut">
              <a:rPr lang="en-GB" smtClean="0"/>
              <a:t>03/01/2017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0A1AD-9F81-4754-94E5-BE29F443138E}" type="slidenum">
              <a:rPr lang="en-GB" smtClean="0"/>
              <a:t>‹#›</a:t>
            </a:fld>
            <a:endParaRPr lang="en-GB"/>
          </a:p>
        </p:txBody>
      </p:sp>
    </p:spTree>
    <p:extLst>
      <p:ext uri="{BB962C8B-B14F-4D97-AF65-F5344CB8AC3E}">
        <p14:creationId xmlns:p14="http://schemas.microsoft.com/office/powerpoint/2010/main" val="2808230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9040" y="188640"/>
            <a:ext cx="6837336" cy="5112568"/>
          </a:xfrm>
          <a:prstGeom prst="rect">
            <a:avLst/>
          </a:prstGeom>
        </p:spPr>
      </p:pic>
      <p:pic>
        <p:nvPicPr>
          <p:cNvPr id="5" name="Picture 4" descr="C:\userdata\rcs58\downloads\english_landscape_black.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4788024" y="5805264"/>
            <a:ext cx="4096385" cy="737870"/>
          </a:xfrm>
          <a:prstGeom prst="rect">
            <a:avLst/>
          </a:prstGeom>
          <a:noFill/>
          <a:ln>
            <a:noFill/>
          </a:ln>
        </p:spPr>
      </p:pic>
      <p:pic>
        <p:nvPicPr>
          <p:cNvPr id="7" name="Picture 6" descr="P:\600thAnniversaryCelebrations\Communications and marketing\600 logo\jpg\600_logo_BLACK_landscape_OUTLINE.jpg"/>
          <p:cNvPicPr/>
          <p:nvPr/>
        </p:nvPicPr>
        <p:blipFill>
          <a:blip r:embed="rId5" cstate="print">
            <a:extLst>
              <a:ext uri="{28A0092B-C50C-407E-A947-70E740481C1C}">
                <a14:useLocalDpi xmlns:a14="http://schemas.microsoft.com/office/drawing/2010/main"/>
              </a:ext>
            </a:extLst>
          </a:blip>
          <a:srcRect/>
          <a:stretch>
            <a:fillRect/>
          </a:stretch>
        </p:blipFill>
        <p:spPr bwMode="auto">
          <a:xfrm>
            <a:off x="467544" y="5877272"/>
            <a:ext cx="2362200" cy="657225"/>
          </a:xfrm>
          <a:prstGeom prst="rect">
            <a:avLst/>
          </a:prstGeom>
          <a:noFill/>
          <a:ln>
            <a:noFill/>
          </a:ln>
        </p:spPr>
      </p:pic>
    </p:spTree>
    <p:extLst>
      <p:ext uri="{BB962C8B-B14F-4D97-AF65-F5344CB8AC3E}">
        <p14:creationId xmlns:p14="http://schemas.microsoft.com/office/powerpoint/2010/main" val="1506217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65" y="116632"/>
            <a:ext cx="9116835" cy="6630966"/>
          </a:xfrm>
          <a:prstGeom prst="rect">
            <a:avLst/>
          </a:prstGeom>
        </p:spPr>
      </p:pic>
    </p:spTree>
    <p:extLst>
      <p:ext uri="{BB962C8B-B14F-4D97-AF65-F5344CB8AC3E}">
        <p14:creationId xmlns:p14="http://schemas.microsoft.com/office/powerpoint/2010/main" val="16024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205918"/>
            <a:ext cx="9114554" cy="6652083"/>
          </a:xfrm>
          <a:prstGeom prst="rect">
            <a:avLst/>
          </a:prstGeom>
        </p:spPr>
      </p:pic>
    </p:spTree>
    <p:extLst>
      <p:ext uri="{BB962C8B-B14F-4D97-AF65-F5344CB8AC3E}">
        <p14:creationId xmlns:p14="http://schemas.microsoft.com/office/powerpoint/2010/main" val="47676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96" y="1268760"/>
            <a:ext cx="2369447" cy="5566652"/>
          </a:xfrm>
          <a:prstGeom prst="rect">
            <a:avLst/>
          </a:prstGeom>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979712" y="1"/>
            <a:ext cx="1766705" cy="414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25895" y="188640"/>
            <a:ext cx="2474297" cy="428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322934" y="115093"/>
            <a:ext cx="2821065" cy="403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04943" y="4437112"/>
            <a:ext cx="1446977" cy="707886"/>
          </a:xfrm>
          <a:prstGeom prst="rect">
            <a:avLst/>
          </a:prstGeom>
          <a:noFill/>
        </p:spPr>
        <p:txBody>
          <a:bodyPr wrap="square" rtlCol="0">
            <a:spAutoFit/>
          </a:bodyPr>
          <a:lstStyle/>
          <a:p>
            <a:r>
              <a:rPr lang="en-GB" sz="4000" dirty="0" smtClean="0">
                <a:latin typeface="Corbel" panose="020B0503020204020204" pitchFamily="34" charset="0"/>
              </a:rPr>
              <a:t>1805</a:t>
            </a:r>
            <a:endParaRPr lang="en-GB" sz="4000" dirty="0">
              <a:latin typeface="Corbel" panose="020B0503020204020204" pitchFamily="34" charset="0"/>
            </a:endParaRPr>
          </a:p>
        </p:txBody>
      </p:sp>
      <p:sp>
        <p:nvSpPr>
          <p:cNvPr id="7" name="TextBox 6"/>
          <p:cNvSpPr txBox="1"/>
          <p:nvPr/>
        </p:nvSpPr>
        <p:spPr>
          <a:xfrm>
            <a:off x="4637191" y="4437112"/>
            <a:ext cx="1446977" cy="707886"/>
          </a:xfrm>
          <a:prstGeom prst="rect">
            <a:avLst/>
          </a:prstGeom>
          <a:noFill/>
        </p:spPr>
        <p:txBody>
          <a:bodyPr wrap="square" rtlCol="0">
            <a:spAutoFit/>
          </a:bodyPr>
          <a:lstStyle/>
          <a:p>
            <a:r>
              <a:rPr lang="en-GB" sz="4000" dirty="0" smtClean="0">
                <a:latin typeface="Corbel" panose="020B0503020204020204" pitchFamily="34" charset="0"/>
              </a:rPr>
              <a:t>1865</a:t>
            </a:r>
            <a:endParaRPr lang="en-GB" sz="4000" dirty="0">
              <a:latin typeface="Corbel" panose="020B0503020204020204" pitchFamily="34" charset="0"/>
            </a:endParaRPr>
          </a:p>
        </p:txBody>
      </p:sp>
      <p:sp>
        <p:nvSpPr>
          <p:cNvPr id="8" name="TextBox 7"/>
          <p:cNvSpPr txBox="1"/>
          <p:nvPr/>
        </p:nvSpPr>
        <p:spPr>
          <a:xfrm>
            <a:off x="7229479" y="4437112"/>
            <a:ext cx="1446977" cy="707886"/>
          </a:xfrm>
          <a:prstGeom prst="rect">
            <a:avLst/>
          </a:prstGeom>
          <a:noFill/>
        </p:spPr>
        <p:txBody>
          <a:bodyPr wrap="square" rtlCol="0">
            <a:spAutoFit/>
          </a:bodyPr>
          <a:lstStyle/>
          <a:p>
            <a:r>
              <a:rPr lang="en-GB" sz="4000" dirty="0" smtClean="0">
                <a:latin typeface="Corbel" panose="020B0503020204020204" pitchFamily="34" charset="0"/>
              </a:rPr>
              <a:t>1910</a:t>
            </a:r>
            <a:endParaRPr lang="en-GB" sz="4000" dirty="0">
              <a:latin typeface="Corbel" panose="020B0503020204020204" pitchFamily="34" charset="0"/>
            </a:endParaRPr>
          </a:p>
        </p:txBody>
      </p:sp>
    </p:spTree>
    <p:extLst>
      <p:ext uri="{BB962C8B-B14F-4D97-AF65-F5344CB8AC3E}">
        <p14:creationId xmlns:p14="http://schemas.microsoft.com/office/powerpoint/2010/main" val="1299013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52129" y="58904"/>
            <a:ext cx="6732239" cy="6729863"/>
          </a:xfrm>
          <a:prstGeom prst="rect">
            <a:avLst/>
          </a:prstGeom>
        </p:spPr>
      </p:pic>
    </p:spTree>
    <p:extLst>
      <p:ext uri="{BB962C8B-B14F-4D97-AF65-F5344CB8AC3E}">
        <p14:creationId xmlns:p14="http://schemas.microsoft.com/office/powerpoint/2010/main" val="324569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7198" y="476673"/>
            <a:ext cx="7579218" cy="555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4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96" y="188640"/>
            <a:ext cx="8954588" cy="6688195"/>
          </a:xfrm>
          <a:prstGeom prst="rect">
            <a:avLst/>
          </a:prstGeom>
        </p:spPr>
      </p:pic>
    </p:spTree>
    <p:extLst>
      <p:ext uri="{BB962C8B-B14F-4D97-AF65-F5344CB8AC3E}">
        <p14:creationId xmlns:p14="http://schemas.microsoft.com/office/powerpoint/2010/main" val="3269224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707571" y="548680"/>
            <a:ext cx="7680853" cy="5760640"/>
          </a:xfrm>
        </p:spPr>
      </p:pic>
    </p:spTree>
    <p:extLst>
      <p:ext uri="{BB962C8B-B14F-4D97-AF65-F5344CB8AC3E}">
        <p14:creationId xmlns:p14="http://schemas.microsoft.com/office/powerpoint/2010/main" val="3701827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70589" y="803017"/>
            <a:ext cx="5009923" cy="2137719"/>
          </a:xfrm>
          <a:prstGeom prst="rect">
            <a:avLst/>
          </a:prstGeom>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1760" y="484776"/>
            <a:ext cx="1253231" cy="265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77199" y="509428"/>
            <a:ext cx="1465312" cy="2724899"/>
          </a:xfrm>
          <a:prstGeom prst="rect">
            <a:avLst/>
          </a:prstGeom>
        </p:spPr>
      </p:pic>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829697" y="505065"/>
            <a:ext cx="1592177" cy="265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670398" y="4149081"/>
            <a:ext cx="4366098"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7504" y="4077072"/>
            <a:ext cx="4804076" cy="2736304"/>
          </a:xfrm>
          <a:prstGeom prst="rect">
            <a:avLst/>
          </a:prstGeom>
        </p:spPr>
      </p:pic>
    </p:spTree>
    <p:extLst>
      <p:ext uri="{BB962C8B-B14F-4D97-AF65-F5344CB8AC3E}">
        <p14:creationId xmlns:p14="http://schemas.microsoft.com/office/powerpoint/2010/main" val="3855251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5904</TotalTime>
  <Words>1247</Words>
  <Application>Microsoft Office PowerPoint</Application>
  <PresentationFormat>On-screen Show (4:3)</PresentationFormat>
  <Paragraphs>133</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University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Rosanna Sharkey</dc:creator>
  <cp:lastModifiedBy>Rosanna Sharkey</cp:lastModifiedBy>
  <cp:revision>47</cp:revision>
  <dcterms:created xsi:type="dcterms:W3CDTF">2016-12-12T18:02:21Z</dcterms:created>
  <dcterms:modified xsi:type="dcterms:W3CDTF">2017-01-03T15:34:40Z</dcterms:modified>
</cp:coreProperties>
</file>